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0" r:id="rId3"/>
    <p:sldId id="271" r:id="rId4"/>
    <p:sldId id="257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8EA42D-6169-404E-98C6-408B68AF818F}" v="15" dt="2019-10-02T19:28:41.728"/>
    <p1510:client id="{E5F944E2-9565-4E33-8095-31CF1681E8E4}" v="1" dt="2019-10-02T21:13:14.70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7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erson Sales da Cunha" userId="e7989788312e665e" providerId="LiveId" clId="{E5F944E2-9565-4E33-8095-31CF1681E8E4}"/>
    <pc:docChg chg="addSld modSld">
      <pc:chgData name="Anderson Sales da Cunha" userId="e7989788312e665e" providerId="LiveId" clId="{E5F944E2-9565-4E33-8095-31CF1681E8E4}" dt="2019-10-02T21:13:14.697" v="0"/>
      <pc:docMkLst>
        <pc:docMk/>
      </pc:docMkLst>
      <pc:sldChg chg="add">
        <pc:chgData name="Anderson Sales da Cunha" userId="e7989788312e665e" providerId="LiveId" clId="{E5F944E2-9565-4E33-8095-31CF1681E8E4}" dt="2019-10-02T21:13:14.697" v="0"/>
        <pc:sldMkLst>
          <pc:docMk/>
          <pc:sldMk cId="3922743534" sldId="25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Deputado%20Serafim\Pesquisa%20Recursos%20FED%20EST\Balan&#231;os%20cartilha%20da%20Transpar&#234;ncia%202018\Recursos%20e%20FUNDEB\Grafico%20Recursos%20F%20E%20T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702276055755613"/>
          <c:y val="1.6024856849130183E-2"/>
          <c:w val="0.83496848670721413"/>
          <c:h val="0.90022387245358004"/>
        </c:manualLayout>
      </c:layout>
      <c:lineChart>
        <c:grouping val="standard"/>
        <c:varyColors val="0"/>
        <c:ser>
          <c:idx val="0"/>
          <c:order val="0"/>
          <c:spPr>
            <a:ln w="1079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12"/>
            <c:spPr>
              <a:solidFill>
                <a:srgbClr val="FF0000"/>
              </a:solidFill>
              <a:ln w="12700">
                <a:solidFill>
                  <a:schemeClr val="accent1"/>
                </a:solidFill>
              </a:ln>
              <a:effectLst/>
            </c:spPr>
          </c:marker>
          <c:dPt>
            <c:idx val="0"/>
            <c:marker>
              <c:symbol val="circle"/>
              <c:size val="12"/>
              <c:spPr>
                <a:solidFill>
                  <a:schemeClr val="accent5">
                    <a:lumMod val="75000"/>
                  </a:schemeClr>
                </a:solidFill>
                <a:ln w="127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9363-44F7-9447-4F3DC60CF7F9}"/>
              </c:ext>
            </c:extLst>
          </c:dPt>
          <c:dPt>
            <c:idx val="1"/>
            <c:marker>
              <c:symbol val="circle"/>
              <c:size val="12"/>
              <c:spPr>
                <a:solidFill>
                  <a:schemeClr val="accent5">
                    <a:lumMod val="75000"/>
                  </a:schemeClr>
                </a:solidFill>
                <a:ln w="127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363-44F7-9447-4F3DC60CF7F9}"/>
              </c:ext>
            </c:extLst>
          </c:dPt>
          <c:dPt>
            <c:idx val="2"/>
            <c:marker>
              <c:symbol val="circle"/>
              <c:size val="12"/>
              <c:spPr>
                <a:solidFill>
                  <a:schemeClr val="accent1"/>
                </a:solidFill>
                <a:ln w="127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9363-44F7-9447-4F3DC60CF7F9}"/>
              </c:ext>
            </c:extLst>
          </c:dPt>
          <c:dPt>
            <c:idx val="3"/>
            <c:marker>
              <c:symbol val="circle"/>
              <c:size val="12"/>
              <c:spPr>
                <a:solidFill>
                  <a:schemeClr val="accent5">
                    <a:lumMod val="75000"/>
                  </a:schemeClr>
                </a:solidFill>
                <a:ln w="127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9363-44F7-9447-4F3DC60CF7F9}"/>
              </c:ext>
            </c:extLst>
          </c:dPt>
          <c:dPt>
            <c:idx val="4"/>
            <c:marker>
              <c:symbol val="circle"/>
              <c:size val="12"/>
              <c:spPr>
                <a:solidFill>
                  <a:schemeClr val="accent5">
                    <a:lumMod val="75000"/>
                  </a:schemeClr>
                </a:solidFill>
                <a:ln w="127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9363-44F7-9447-4F3DC60CF7F9}"/>
              </c:ext>
            </c:extLst>
          </c:dPt>
          <c:dPt>
            <c:idx val="5"/>
            <c:marker>
              <c:symbol val="circle"/>
              <c:size val="12"/>
              <c:spPr>
                <a:solidFill>
                  <a:schemeClr val="accent5">
                    <a:lumMod val="75000"/>
                  </a:schemeClr>
                </a:solidFill>
                <a:ln w="127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5-9363-44F7-9447-4F3DC60CF7F9}"/>
              </c:ext>
            </c:extLst>
          </c:dPt>
          <c:dPt>
            <c:idx val="6"/>
            <c:marker>
              <c:symbol val="circle"/>
              <c:size val="12"/>
              <c:spPr>
                <a:solidFill>
                  <a:schemeClr val="accent5">
                    <a:lumMod val="75000"/>
                  </a:schemeClr>
                </a:solidFill>
                <a:ln w="127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6-9363-44F7-9447-4F3DC60CF7F9}"/>
              </c:ext>
            </c:extLst>
          </c:dPt>
          <c:dPt>
            <c:idx val="7"/>
            <c:marker>
              <c:symbol val="circle"/>
              <c:size val="12"/>
              <c:spPr>
                <a:solidFill>
                  <a:schemeClr val="accent5">
                    <a:lumMod val="75000"/>
                  </a:schemeClr>
                </a:solidFill>
                <a:ln w="127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9363-44F7-9447-4F3DC60CF7F9}"/>
              </c:ext>
            </c:extLst>
          </c:dPt>
          <c:dPt>
            <c:idx val="8"/>
            <c:marker>
              <c:symbol val="circle"/>
              <c:size val="12"/>
              <c:spPr>
                <a:solidFill>
                  <a:schemeClr val="accent5">
                    <a:lumMod val="75000"/>
                  </a:schemeClr>
                </a:solidFill>
                <a:ln w="127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9363-44F7-9447-4F3DC60CF7F9}"/>
              </c:ext>
            </c:extLst>
          </c:dPt>
          <c:dPt>
            <c:idx val="9"/>
            <c:marker>
              <c:symbol val="circle"/>
              <c:size val="12"/>
              <c:spPr>
                <a:solidFill>
                  <a:schemeClr val="accent5">
                    <a:lumMod val="75000"/>
                  </a:schemeClr>
                </a:solidFill>
                <a:ln w="127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9363-44F7-9447-4F3DC60CF7F9}"/>
              </c:ext>
            </c:extLst>
          </c:dPt>
          <c:dPt>
            <c:idx val="10"/>
            <c:marker>
              <c:symbol val="circle"/>
              <c:size val="12"/>
              <c:spPr>
                <a:solidFill>
                  <a:schemeClr val="accent5">
                    <a:lumMod val="75000"/>
                  </a:schemeClr>
                </a:solidFill>
                <a:ln w="127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9363-44F7-9447-4F3DC60CF7F9}"/>
              </c:ext>
            </c:extLst>
          </c:dPt>
          <c:dPt>
            <c:idx val="11"/>
            <c:marker>
              <c:symbol val="circle"/>
              <c:size val="12"/>
              <c:spPr>
                <a:solidFill>
                  <a:schemeClr val="accent5">
                    <a:lumMod val="75000"/>
                  </a:schemeClr>
                </a:solidFill>
                <a:ln w="12700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9363-44F7-9447-4F3DC60CF7F9}"/>
              </c:ext>
            </c:extLst>
          </c:dPt>
          <c:cat>
            <c:strRef>
              <c:f>Planilha1!$D$6:$O$6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Planilha1!$D$7:$O$7</c:f>
              <c:numCache>
                <c:formatCode>"R$"\ #,##0.00</c:formatCode>
                <c:ptCount val="12"/>
                <c:pt idx="0">
                  <c:v>233181112.36000001</c:v>
                </c:pt>
                <c:pt idx="1">
                  <c:v>225020147.75999999</c:v>
                </c:pt>
                <c:pt idx="2" formatCode="&quot;R$&quot;#,##0.00_);\(&quot;R$&quot;#,##0.00\)">
                  <c:v>197559486.44</c:v>
                </c:pt>
                <c:pt idx="3">
                  <c:v>222810625.88999996</c:v>
                </c:pt>
                <c:pt idx="4" formatCode="&quot;R$&quot;#,##0.00_);\(&quot;R$&quot;#,##0.00\)">
                  <c:v>223348788.36999992</c:v>
                </c:pt>
                <c:pt idx="5" formatCode="&quot;R$&quot;#,##0.00_);[Red]\(&quot;R$&quot;#,##0.00\)">
                  <c:v>195204890.18000004</c:v>
                </c:pt>
                <c:pt idx="6" formatCode="_(&quot;R$&quot;* #,##0.00_);_(&quot;R$&quot;* \(#,##0.00\);_(&quot;R$&quot;* &quot;-&quot;??_);_(@_)">
                  <c:v>231697412.62000003</c:v>
                </c:pt>
                <c:pt idx="7" formatCode="&quot;R$&quot;#,##0.00_);\(&quot;R$&quot;#,##0.00\)">
                  <c:v>239939053.97000006</c:v>
                </c:pt>
                <c:pt idx="8" formatCode="&quot;R$&quot;#,##0.00_);\(&quot;R$&quot;#,##0.00\)">
                  <c:v>239043106.75999999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9363-44F7-9447-4F3DC60CF7F9}"/>
            </c:ext>
          </c:extLst>
        </c:ser>
        <c:ser>
          <c:idx val="1"/>
          <c:order val="1"/>
          <c:spPr>
            <a:ln w="127000" cap="rnd">
              <a:solidFill>
                <a:srgbClr val="FF0000"/>
              </a:solidFill>
              <a:round/>
            </a:ln>
            <a:effectLst/>
          </c:spPr>
          <c:marker>
            <c:symbol val="circle"/>
            <c:size val="12"/>
            <c:spPr>
              <a:solidFill>
                <a:srgbClr val="FF0000"/>
              </a:solidFill>
              <a:ln w="12700">
                <a:solidFill>
                  <a:schemeClr val="accent2"/>
                </a:solidFill>
              </a:ln>
              <a:effectLst/>
            </c:spPr>
          </c:marker>
          <c:dPt>
            <c:idx val="1"/>
            <c:marker>
              <c:symbol val="circle"/>
              <c:size val="12"/>
              <c:spPr>
                <a:solidFill>
                  <a:srgbClr val="FF0000"/>
                </a:solidFill>
                <a:ln w="12700">
                  <a:solidFill>
                    <a:schemeClr val="accent2"/>
                  </a:solidFill>
                </a:ln>
                <a:effectLst/>
              </c:spPr>
            </c:marker>
            <c:bubble3D val="0"/>
            <c:spPr>
              <a:ln w="127000" cap="rnd">
                <a:solidFill>
                  <a:srgbClr val="FF0000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E-9363-44F7-9447-4F3DC60CF7F9}"/>
              </c:ext>
            </c:extLst>
          </c:dPt>
          <c:cat>
            <c:strRef>
              <c:f>Planilha1!$D$6:$O$6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Planilha1!$D$8:$O$8</c:f>
              <c:numCache>
                <c:formatCode>"R$"#,##0.00_);\("R$"#,##0.00\)</c:formatCode>
                <c:ptCount val="12"/>
                <c:pt idx="0" formatCode="&quot;R$&quot;#,##0.00_);[Red]\(&quot;R$&quot;#,##0.00\)">
                  <c:v>422347158.93000001</c:v>
                </c:pt>
                <c:pt idx="1">
                  <c:v>400367101.38999999</c:v>
                </c:pt>
                <c:pt idx="2" formatCode="&quot;R$&quot;#,##0.00_);[Red]\(&quot;R$&quot;#,##0.00\)">
                  <c:v>322141334.54999995</c:v>
                </c:pt>
                <c:pt idx="3" formatCode="&quot;R$&quot;\ #,##0.00">
                  <c:v>338127597.10000026</c:v>
                </c:pt>
                <c:pt idx="4" formatCode="&quot;R$&quot;#,##0.00_);[Red]\(&quot;R$&quot;#,##0.00\)">
                  <c:v>381456893.63999993</c:v>
                </c:pt>
                <c:pt idx="5" formatCode="&quot;R$&quot;#,##0.00_);[Red]\(&quot;R$&quot;#,##0.00\)">
                  <c:v>305476191.70000005</c:v>
                </c:pt>
                <c:pt idx="6" formatCode="_(&quot;R$&quot;* #,##0.00_);_(&quot;R$&quot;* \(#,##0.00\);_(&quot;R$&quot;* &quot;-&quot;??_);_(@_)">
                  <c:v>441658540.74999988</c:v>
                </c:pt>
                <c:pt idx="7">
                  <c:v>340838288.08999991</c:v>
                </c:pt>
                <c:pt idx="8" formatCode="&quot;R$&quot;#,##0.00_);[Red]\(&quot;R$&quot;#,##0.00\)">
                  <c:v>300837881.47999996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9363-44F7-9447-4F3DC60CF7F9}"/>
            </c:ext>
          </c:extLst>
        </c:ser>
        <c:ser>
          <c:idx val="2"/>
          <c:order val="2"/>
          <c:spPr>
            <a:ln w="107950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circle"/>
            <c:size val="12"/>
            <c:spPr>
              <a:solidFill>
                <a:schemeClr val="accent6">
                  <a:lumMod val="75000"/>
                </a:schemeClr>
              </a:solidFill>
              <a:ln w="9525">
                <a:solidFill>
                  <a:schemeClr val="accent6">
                    <a:lumMod val="75000"/>
                  </a:schemeClr>
                </a:solidFill>
              </a:ln>
              <a:effectLst/>
            </c:spPr>
          </c:marker>
          <c:dPt>
            <c:idx val="1"/>
            <c:marker>
              <c:symbol val="circle"/>
              <c:size val="12"/>
              <c:spPr>
                <a:solidFill>
                  <a:schemeClr val="accent6">
                    <a:lumMod val="75000"/>
                  </a:schemeClr>
                </a:solidFill>
                <a:ln w="0">
                  <a:solidFill>
                    <a:schemeClr val="accent6">
                      <a:lumMod val="75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0-9363-44F7-9447-4F3DC60CF7F9}"/>
              </c:ext>
            </c:extLst>
          </c:dPt>
          <c:dPt>
            <c:idx val="2"/>
            <c:marker>
              <c:symbol val="circle"/>
              <c:size val="12"/>
              <c:spPr>
                <a:solidFill>
                  <a:schemeClr val="accent6">
                    <a:lumMod val="75000"/>
                  </a:schemeClr>
                </a:solidFill>
                <a:ln w="0">
                  <a:solidFill>
                    <a:schemeClr val="accent6">
                      <a:lumMod val="75000"/>
                    </a:schemeClr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11-9363-44F7-9447-4F3DC60CF7F9}"/>
              </c:ext>
            </c:extLst>
          </c:dPt>
          <c:cat>
            <c:strRef>
              <c:f>Planilha1!$D$6:$O$6</c:f>
              <c:strCache>
                <c:ptCount val="12"/>
                <c:pt idx="0">
                  <c:v>JAN</c:v>
                </c:pt>
                <c:pt idx="1">
                  <c:v>FEV</c:v>
                </c:pt>
                <c:pt idx="2">
                  <c:v>MAR</c:v>
                </c:pt>
                <c:pt idx="3">
                  <c:v>ABR</c:v>
                </c:pt>
                <c:pt idx="4">
                  <c:v>MAI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SET</c:v>
                </c:pt>
                <c:pt idx="9">
                  <c:v>OUT</c:v>
                </c:pt>
                <c:pt idx="10">
                  <c:v>NOV</c:v>
                </c:pt>
                <c:pt idx="11">
                  <c:v>DEZ</c:v>
                </c:pt>
              </c:strCache>
            </c:strRef>
          </c:cat>
          <c:val>
            <c:numRef>
              <c:f>Planilha1!$D$9:$O$9</c:f>
              <c:numCache>
                <c:formatCode>"R$"\ #,##0.00</c:formatCode>
                <c:ptCount val="12"/>
                <c:pt idx="0">
                  <c:v>655528271.28999996</c:v>
                </c:pt>
                <c:pt idx="1">
                  <c:v>625387249.14999998</c:v>
                </c:pt>
                <c:pt idx="2">
                  <c:v>519700820.98999995</c:v>
                </c:pt>
                <c:pt idx="3">
                  <c:v>560938222.99000025</c:v>
                </c:pt>
                <c:pt idx="4">
                  <c:v>604805682.00999987</c:v>
                </c:pt>
                <c:pt idx="5">
                  <c:v>500681081.88000011</c:v>
                </c:pt>
                <c:pt idx="6" formatCode="_(&quot;R$&quot;* #,##0.00_);_(&quot;R$&quot;* \(#,##0.00\);_(&quot;R$&quot;* &quot;-&quot;??_);_(@_)">
                  <c:v>673355953.37</c:v>
                </c:pt>
                <c:pt idx="7" formatCode="&quot;R$&quot;#,##0.00_);\(&quot;R$&quot;#,##0.00\)">
                  <c:v>580777342.05999994</c:v>
                </c:pt>
                <c:pt idx="8" formatCode="&quot;R$&quot;#,##0.00_);\(&quot;R$&quot;#,##0.00\)">
                  <c:v>539880988.24000001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2-9363-44F7-9447-4F3DC60CF7F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0452296"/>
        <c:axId val="210451312"/>
      </c:lineChart>
      <c:catAx>
        <c:axId val="2104522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0451312"/>
        <c:crosses val="autoZero"/>
        <c:auto val="1"/>
        <c:lblAlgn val="ctr"/>
        <c:lblOffset val="100"/>
        <c:noMultiLvlLbl val="0"/>
      </c:catAx>
      <c:valAx>
        <c:axId val="210451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/>
              </a:solidFill>
              <a:round/>
            </a:ln>
            <a:effectLst/>
          </c:spPr>
        </c:majorGridlines>
        <c:numFmt formatCode="&quot;R$&quot;\ 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210452296"/>
        <c:crosses val="autoZero"/>
        <c:crossBetween val="between"/>
      </c:valAx>
      <c:spPr>
        <a:solidFill>
          <a:schemeClr val="bg1"/>
        </a:solidFill>
        <a:ln>
          <a:solidFill>
            <a:schemeClr val="tx1"/>
          </a:solidFill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25CF-9211-4A4E-9EA0-661503A25E55}" type="datetimeFigureOut">
              <a:rPr lang="pt-BR" smtClean="0"/>
              <a:t>02/10/2019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E6C2-F728-401F-947E-AE9D3D009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690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25CF-9211-4A4E-9EA0-661503A25E55}" type="datetimeFigureOut">
              <a:rPr lang="pt-BR" smtClean="0"/>
              <a:t>02/10/2019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E6C2-F728-401F-947E-AE9D3D009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1699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25CF-9211-4A4E-9EA0-661503A25E55}" type="datetimeFigureOut">
              <a:rPr lang="pt-BR" smtClean="0"/>
              <a:t>02/10/2019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E6C2-F728-401F-947E-AE9D3D009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42371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25CF-9211-4A4E-9EA0-661503A25E55}" type="datetimeFigureOut">
              <a:rPr lang="pt-BR" smtClean="0"/>
              <a:t>02/10/2019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E6C2-F728-401F-947E-AE9D3D009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18718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25CF-9211-4A4E-9EA0-661503A25E55}" type="datetimeFigureOut">
              <a:rPr lang="pt-BR" smtClean="0"/>
              <a:t>02/10/2019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E6C2-F728-401F-947E-AE9D3D009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8751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25CF-9211-4A4E-9EA0-661503A25E55}" type="datetimeFigureOut">
              <a:rPr lang="pt-BR" smtClean="0"/>
              <a:t>02/10/2019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E6C2-F728-401F-947E-AE9D3D009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902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25CF-9211-4A4E-9EA0-661503A25E55}" type="datetimeFigureOut">
              <a:rPr lang="pt-BR" smtClean="0"/>
              <a:t>02/10/2019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E6C2-F728-401F-947E-AE9D3D009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029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25CF-9211-4A4E-9EA0-661503A25E55}" type="datetimeFigureOut">
              <a:rPr lang="pt-BR" smtClean="0"/>
              <a:t>02/10/2019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E6C2-F728-401F-947E-AE9D3D009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8151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25CF-9211-4A4E-9EA0-661503A25E55}" type="datetimeFigureOut">
              <a:rPr lang="pt-BR" smtClean="0"/>
              <a:t>02/10/2019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E6C2-F728-401F-947E-AE9D3D009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2109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25CF-9211-4A4E-9EA0-661503A25E55}" type="datetimeFigureOut">
              <a:rPr lang="pt-BR" smtClean="0"/>
              <a:t>02/10/2019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E6C2-F728-401F-947E-AE9D3D009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2365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A25CF-9211-4A4E-9EA0-661503A25E55}" type="datetimeFigureOut">
              <a:rPr lang="pt-BR" smtClean="0"/>
              <a:t>02/10/2019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6E6C2-F728-401F-947E-AE9D3D009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5041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6A25CF-9211-4A4E-9EA0-661503A25E55}" type="datetimeFigureOut">
              <a:rPr lang="pt-BR" smtClean="0"/>
              <a:t>02/10/2019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6E6C2-F728-401F-947E-AE9D3D00985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0389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332" y="-19887"/>
            <a:ext cx="9166331" cy="6867512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97CF20EF-36CB-4428-8228-971F4E6B6CE0}"/>
              </a:ext>
            </a:extLst>
          </p:cNvPr>
          <p:cNvSpPr/>
          <p:nvPr/>
        </p:nvSpPr>
        <p:spPr>
          <a:xfrm>
            <a:off x="-1" y="6031099"/>
            <a:ext cx="9143999" cy="826901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017CA3B2-1C8E-4CCC-93A6-5021210402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855" y="6085677"/>
            <a:ext cx="2202286" cy="71774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5989E8F6-1273-441D-9D3E-BFE1EC554451}"/>
              </a:ext>
            </a:extLst>
          </p:cNvPr>
          <p:cNvSpPr txBox="1"/>
          <p:nvPr/>
        </p:nvSpPr>
        <p:spPr>
          <a:xfrm>
            <a:off x="525813" y="279968"/>
            <a:ext cx="8092373" cy="646331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RECURSOS – ANO 2019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ED6EBCF9-5214-4798-959D-FBCD38878844}"/>
              </a:ext>
            </a:extLst>
          </p:cNvPr>
          <p:cNvSpPr/>
          <p:nvPr/>
        </p:nvSpPr>
        <p:spPr>
          <a:xfrm>
            <a:off x="2788842" y="5680935"/>
            <a:ext cx="1236236" cy="369332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 fontAlgn="b"/>
            <a:r>
              <a:rPr lang="pt-BR" b="1" dirty="0">
                <a:solidFill>
                  <a:schemeClr val="bg1"/>
                </a:solidFill>
              </a:rPr>
              <a:t>ESTADUAIS</a:t>
            </a:r>
            <a:endParaRPr lang="pt-BR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34FAEF4B-6F32-411F-A305-E7DB9F1BFA6C}"/>
              </a:ext>
            </a:extLst>
          </p:cNvPr>
          <p:cNvSpPr/>
          <p:nvPr/>
        </p:nvSpPr>
        <p:spPr>
          <a:xfrm>
            <a:off x="4025078" y="5680068"/>
            <a:ext cx="1236236" cy="369332"/>
          </a:xfrm>
          <a:prstGeom prst="rect">
            <a:avLst/>
          </a:prstGeom>
          <a:solidFill>
            <a:srgbClr val="FF0000"/>
          </a:solidFill>
        </p:spPr>
        <p:txBody>
          <a:bodyPr wrap="square">
            <a:spAutoFit/>
          </a:bodyPr>
          <a:lstStyle/>
          <a:p>
            <a:pPr algn="ctr" fontAlgn="b"/>
            <a:r>
              <a:rPr lang="pt-BR" b="1" dirty="0">
                <a:solidFill>
                  <a:schemeClr val="bg1"/>
                </a:solidFill>
              </a:rPr>
              <a:t>FEDERAIS</a:t>
            </a:r>
            <a:endParaRPr lang="pt-BR" b="1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6FE3142B-C14A-4268-AE81-46F8EFC1AE89}"/>
              </a:ext>
            </a:extLst>
          </p:cNvPr>
          <p:cNvSpPr/>
          <p:nvPr/>
        </p:nvSpPr>
        <p:spPr>
          <a:xfrm>
            <a:off x="5261314" y="5680935"/>
            <a:ext cx="1236236" cy="369332"/>
          </a:xfrm>
          <a:prstGeom prst="rect">
            <a:avLst/>
          </a:prstGeom>
          <a:solidFill>
            <a:schemeClr val="accent6"/>
          </a:solidFill>
        </p:spPr>
        <p:txBody>
          <a:bodyPr wrap="square">
            <a:spAutoFit/>
          </a:bodyPr>
          <a:lstStyle/>
          <a:p>
            <a:pPr algn="ctr" fontAlgn="b"/>
            <a:r>
              <a:rPr lang="pt-BR" b="1" dirty="0"/>
              <a:t>TOTAL</a:t>
            </a:r>
            <a:endParaRPr lang="pt-BR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F20005E1-ADD4-40D5-AC7F-B9ABDE5B6473}"/>
              </a:ext>
            </a:extLst>
          </p:cNvPr>
          <p:cNvGraphicFramePr>
            <a:graphicFrameLocks/>
          </p:cNvGraphicFramePr>
          <p:nvPr/>
        </p:nvGraphicFramePr>
        <p:xfrm>
          <a:off x="728902" y="1171002"/>
          <a:ext cx="7254875" cy="4352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757760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332" y="-19887"/>
            <a:ext cx="9166331" cy="6867512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97CF20EF-36CB-4428-8228-971F4E6B6CE0}"/>
              </a:ext>
            </a:extLst>
          </p:cNvPr>
          <p:cNvSpPr/>
          <p:nvPr/>
        </p:nvSpPr>
        <p:spPr>
          <a:xfrm>
            <a:off x="-1" y="6031099"/>
            <a:ext cx="9143999" cy="826901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017CA3B2-1C8E-4CCC-93A6-5021210402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855" y="6085677"/>
            <a:ext cx="2202286" cy="717744"/>
          </a:xfrm>
          <a:prstGeom prst="rect">
            <a:avLst/>
          </a:prstGeom>
        </p:spPr>
      </p:pic>
      <p:graphicFrame>
        <p:nvGraphicFramePr>
          <p:cNvPr id="14" name="Tabela 13">
            <a:extLst>
              <a:ext uri="{FF2B5EF4-FFF2-40B4-BE49-F238E27FC236}">
                <a16:creationId xmlns:a16="http://schemas.microsoft.com/office/drawing/2014/main" id="{B468FEF4-E6F4-40F3-82A4-D0528C50F5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499802"/>
              </p:ext>
            </p:extLst>
          </p:nvPr>
        </p:nvGraphicFramePr>
        <p:xfrm>
          <a:off x="332424" y="1007791"/>
          <a:ext cx="8479152" cy="122164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055110">
                  <a:extLst>
                    <a:ext uri="{9D8B030D-6E8A-4147-A177-3AD203B41FA5}">
                      <a16:colId xmlns:a16="http://schemas.microsoft.com/office/drawing/2014/main" val="990743885"/>
                    </a:ext>
                  </a:extLst>
                </a:gridCol>
                <a:gridCol w="1221420">
                  <a:extLst>
                    <a:ext uri="{9D8B030D-6E8A-4147-A177-3AD203B41FA5}">
                      <a16:colId xmlns:a16="http://schemas.microsoft.com/office/drawing/2014/main" val="2454477850"/>
                    </a:ext>
                  </a:extLst>
                </a:gridCol>
                <a:gridCol w="1263642">
                  <a:extLst>
                    <a:ext uri="{9D8B030D-6E8A-4147-A177-3AD203B41FA5}">
                      <a16:colId xmlns:a16="http://schemas.microsoft.com/office/drawing/2014/main" val="486794187"/>
                    </a:ext>
                  </a:extLst>
                </a:gridCol>
                <a:gridCol w="1246756">
                  <a:extLst>
                    <a:ext uri="{9D8B030D-6E8A-4147-A177-3AD203B41FA5}">
                      <a16:colId xmlns:a16="http://schemas.microsoft.com/office/drawing/2014/main" val="4291466080"/>
                    </a:ext>
                  </a:extLst>
                </a:gridCol>
                <a:gridCol w="1263642">
                  <a:extLst>
                    <a:ext uri="{9D8B030D-6E8A-4147-A177-3AD203B41FA5}">
                      <a16:colId xmlns:a16="http://schemas.microsoft.com/office/drawing/2014/main" val="320326179"/>
                    </a:ext>
                  </a:extLst>
                </a:gridCol>
                <a:gridCol w="1214291">
                  <a:extLst>
                    <a:ext uri="{9D8B030D-6E8A-4147-A177-3AD203B41FA5}">
                      <a16:colId xmlns:a16="http://schemas.microsoft.com/office/drawing/2014/main" val="108082055"/>
                    </a:ext>
                  </a:extLst>
                </a:gridCol>
                <a:gridCol w="1214291">
                  <a:extLst>
                    <a:ext uri="{9D8B030D-6E8A-4147-A177-3AD203B41FA5}">
                      <a16:colId xmlns:a16="http://schemas.microsoft.com/office/drawing/2014/main" val="3229614259"/>
                    </a:ext>
                  </a:extLst>
                </a:gridCol>
              </a:tblGrid>
              <a:tr h="2920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RECURSOS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JANEIRO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FEVEREIRO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MARÇO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ABRIL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MAIO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JUNHO</a:t>
                      </a: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313230"/>
                  </a:ext>
                </a:extLst>
              </a:tr>
              <a:tr h="2920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ESTADUAIS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R$ 233.181.112,36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R$ 225.020.147,76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R$ 197.559.486,44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R$ 222.810.625,89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R$ 223.348.788,37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R$ 195.204.890,18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099886"/>
                  </a:ext>
                </a:extLst>
              </a:tr>
              <a:tr h="2920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FEDERAIS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R$ 422.347.158,93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R$ 400.367.101,39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R$ 322.141.334,55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R$ 338.127.597,10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R$ 381.456.893,64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R$ 305.476.191,70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350221"/>
                  </a:ext>
                </a:extLst>
              </a:tr>
              <a:tr h="2920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R$ 655.528.271,29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R$ 625.387.249,15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R$ 519.700.820,99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R$ 560.938.222,99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R$ 604.805.682,01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R$ 500.681.081,88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619518"/>
                  </a:ext>
                </a:extLst>
              </a:tr>
            </a:tbl>
          </a:graphicData>
        </a:graphic>
      </p:graphicFrame>
      <p:sp>
        <p:nvSpPr>
          <p:cNvPr id="15" name="CaixaDeTexto 14">
            <a:extLst>
              <a:ext uri="{FF2B5EF4-FFF2-40B4-BE49-F238E27FC236}">
                <a16:creationId xmlns:a16="http://schemas.microsoft.com/office/drawing/2014/main" id="{89658FBB-138C-442C-BC3E-F34C44D37A35}"/>
              </a:ext>
            </a:extLst>
          </p:cNvPr>
          <p:cNvSpPr txBox="1"/>
          <p:nvPr/>
        </p:nvSpPr>
        <p:spPr>
          <a:xfrm>
            <a:off x="332425" y="3824224"/>
            <a:ext cx="8479151" cy="58477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GERAL CONSOLIDADO 2019</a:t>
            </a:r>
          </a:p>
        </p:txBody>
      </p:sp>
      <p:graphicFrame>
        <p:nvGraphicFramePr>
          <p:cNvPr id="16" name="Tabela 15">
            <a:extLst>
              <a:ext uri="{FF2B5EF4-FFF2-40B4-BE49-F238E27FC236}">
                <a16:creationId xmlns:a16="http://schemas.microsoft.com/office/drawing/2014/main" id="{84A5B8E9-0B59-4272-AC88-05142F0859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4383522"/>
              </p:ext>
            </p:extLst>
          </p:nvPr>
        </p:nvGraphicFramePr>
        <p:xfrm>
          <a:off x="1999055" y="4547844"/>
          <a:ext cx="5217042" cy="1259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08521">
                  <a:extLst>
                    <a:ext uri="{9D8B030D-6E8A-4147-A177-3AD203B41FA5}">
                      <a16:colId xmlns:a16="http://schemas.microsoft.com/office/drawing/2014/main" val="2795316268"/>
                    </a:ext>
                  </a:extLst>
                </a:gridCol>
                <a:gridCol w="2608521">
                  <a:extLst>
                    <a:ext uri="{9D8B030D-6E8A-4147-A177-3AD203B41FA5}">
                      <a16:colId xmlns:a16="http://schemas.microsoft.com/office/drawing/2014/main" val="3508907256"/>
                    </a:ext>
                  </a:extLst>
                </a:gridCol>
              </a:tblGrid>
              <a:tr h="3216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ESTADUAIS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R$ 2.007.804.624,35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1761877"/>
                  </a:ext>
                </a:extLst>
              </a:tr>
              <a:tr h="3216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FEDERAIS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R$ 3.253.250.987,63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00301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</a:rPr>
                        <a:t>TOTAL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R$ 5.261.055.611,98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6262315"/>
                  </a:ext>
                </a:extLst>
              </a:tr>
            </a:tbl>
          </a:graphicData>
        </a:graphic>
      </p:graphicFrame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B1ADC055-4702-4CB6-96B0-35605806CF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320463"/>
              </p:ext>
            </p:extLst>
          </p:nvPr>
        </p:nvGraphicFramePr>
        <p:xfrm>
          <a:off x="332424" y="2416007"/>
          <a:ext cx="8479152" cy="1221648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055110">
                  <a:extLst>
                    <a:ext uri="{9D8B030D-6E8A-4147-A177-3AD203B41FA5}">
                      <a16:colId xmlns:a16="http://schemas.microsoft.com/office/drawing/2014/main" val="990743885"/>
                    </a:ext>
                  </a:extLst>
                </a:gridCol>
                <a:gridCol w="1221420">
                  <a:extLst>
                    <a:ext uri="{9D8B030D-6E8A-4147-A177-3AD203B41FA5}">
                      <a16:colId xmlns:a16="http://schemas.microsoft.com/office/drawing/2014/main" val="2454477850"/>
                    </a:ext>
                  </a:extLst>
                </a:gridCol>
                <a:gridCol w="1263642">
                  <a:extLst>
                    <a:ext uri="{9D8B030D-6E8A-4147-A177-3AD203B41FA5}">
                      <a16:colId xmlns:a16="http://schemas.microsoft.com/office/drawing/2014/main" val="486794187"/>
                    </a:ext>
                  </a:extLst>
                </a:gridCol>
                <a:gridCol w="1246756">
                  <a:extLst>
                    <a:ext uri="{9D8B030D-6E8A-4147-A177-3AD203B41FA5}">
                      <a16:colId xmlns:a16="http://schemas.microsoft.com/office/drawing/2014/main" val="4291466080"/>
                    </a:ext>
                  </a:extLst>
                </a:gridCol>
                <a:gridCol w="1263642">
                  <a:extLst>
                    <a:ext uri="{9D8B030D-6E8A-4147-A177-3AD203B41FA5}">
                      <a16:colId xmlns:a16="http://schemas.microsoft.com/office/drawing/2014/main" val="320326179"/>
                    </a:ext>
                  </a:extLst>
                </a:gridCol>
                <a:gridCol w="1214291">
                  <a:extLst>
                    <a:ext uri="{9D8B030D-6E8A-4147-A177-3AD203B41FA5}">
                      <a16:colId xmlns:a16="http://schemas.microsoft.com/office/drawing/2014/main" val="108082055"/>
                    </a:ext>
                  </a:extLst>
                </a:gridCol>
                <a:gridCol w="1214291">
                  <a:extLst>
                    <a:ext uri="{9D8B030D-6E8A-4147-A177-3AD203B41FA5}">
                      <a16:colId xmlns:a16="http://schemas.microsoft.com/office/drawing/2014/main" val="1480625691"/>
                    </a:ext>
                  </a:extLst>
                </a:gridCol>
              </a:tblGrid>
              <a:tr h="2920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RECURSOS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JULHO</a:t>
                      </a: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SETEMBRO</a:t>
                      </a: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OUTUBRO</a:t>
                      </a: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NOVEMBRO</a:t>
                      </a: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DEZEMBRO</a:t>
                      </a: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313230"/>
                  </a:ext>
                </a:extLst>
              </a:tr>
              <a:tr h="2920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ESTADUAIS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R$ 231.697.412,62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R$ 239.939.053,97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R$ 239.043.106,76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099886"/>
                  </a:ext>
                </a:extLst>
              </a:tr>
              <a:tr h="2920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FEDERAIS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R$ 441.658.540,75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R$ 340.838.288,09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R$ 300.837.881,48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350221"/>
                  </a:ext>
                </a:extLst>
              </a:tr>
              <a:tr h="2920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R$ 673.355.953,37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R$ 580.777.342,06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R$ 539.880.988,24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619518"/>
                  </a:ext>
                </a:extLst>
              </a:tr>
            </a:tbl>
          </a:graphicData>
        </a:graphic>
      </p:graphicFrame>
      <p:sp>
        <p:nvSpPr>
          <p:cNvPr id="18" name="Retângulo 17">
            <a:extLst>
              <a:ext uri="{FF2B5EF4-FFF2-40B4-BE49-F238E27FC236}">
                <a16:creationId xmlns:a16="http://schemas.microsoft.com/office/drawing/2014/main" id="{028CBEC8-8099-4E14-A2D8-7FEBE9A6F23C}"/>
              </a:ext>
            </a:extLst>
          </p:cNvPr>
          <p:cNvSpPr/>
          <p:nvPr/>
        </p:nvSpPr>
        <p:spPr>
          <a:xfrm>
            <a:off x="332424" y="204232"/>
            <a:ext cx="84791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RECURSOS – 2019</a:t>
            </a:r>
          </a:p>
        </p:txBody>
      </p:sp>
    </p:spTree>
    <p:extLst>
      <p:ext uri="{BB962C8B-B14F-4D97-AF65-F5344CB8AC3E}">
        <p14:creationId xmlns:p14="http://schemas.microsoft.com/office/powerpoint/2010/main" val="32408562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332" y="-19887"/>
            <a:ext cx="9166331" cy="6867512"/>
          </a:xfrm>
          <a:prstGeom prst="rect">
            <a:avLst/>
          </a:prstGeom>
        </p:spPr>
      </p:pic>
      <p:sp>
        <p:nvSpPr>
          <p:cNvPr id="11" name="Retângulo 10">
            <a:extLst>
              <a:ext uri="{FF2B5EF4-FFF2-40B4-BE49-F238E27FC236}">
                <a16:creationId xmlns:a16="http://schemas.microsoft.com/office/drawing/2014/main" id="{97CF20EF-36CB-4428-8228-971F4E6B6CE0}"/>
              </a:ext>
            </a:extLst>
          </p:cNvPr>
          <p:cNvSpPr/>
          <p:nvPr/>
        </p:nvSpPr>
        <p:spPr>
          <a:xfrm>
            <a:off x="-1" y="6031099"/>
            <a:ext cx="9143999" cy="826901"/>
          </a:xfrm>
          <a:prstGeom prst="rect">
            <a:avLst/>
          </a:prstGeom>
          <a:gradFill flip="none" rotWithShape="1">
            <a:gsLst>
              <a:gs pos="0">
                <a:srgbClr val="C00000">
                  <a:shade val="30000"/>
                  <a:satMod val="115000"/>
                </a:srgbClr>
              </a:gs>
              <a:gs pos="50000">
                <a:srgbClr val="C00000">
                  <a:shade val="67500"/>
                  <a:satMod val="115000"/>
                </a:srgbClr>
              </a:gs>
              <a:gs pos="100000">
                <a:srgbClr val="C0000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2" name="Imagem 11">
            <a:extLst>
              <a:ext uri="{FF2B5EF4-FFF2-40B4-BE49-F238E27FC236}">
                <a16:creationId xmlns:a16="http://schemas.microsoft.com/office/drawing/2014/main" id="{017CA3B2-1C8E-4CCC-93A6-5021210402C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855" y="6085677"/>
            <a:ext cx="2202286" cy="717744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1B460C60-21C0-48A7-8779-6C10531395FB}"/>
              </a:ext>
            </a:extLst>
          </p:cNvPr>
          <p:cNvSpPr txBox="1"/>
          <p:nvPr/>
        </p:nvSpPr>
        <p:spPr>
          <a:xfrm>
            <a:off x="3366352" y="-181214"/>
            <a:ext cx="5369396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/>
              <a:t> </a:t>
            </a:r>
          </a:p>
          <a:p>
            <a:pPr algn="ctr"/>
            <a:r>
              <a:rPr lang="pt-BR" sz="2500" b="1" dirty="0"/>
              <a:t>QUANTO CADA MUNICÍPIO RECEBEU </a:t>
            </a:r>
          </a:p>
          <a:p>
            <a:pPr algn="ctr"/>
            <a:r>
              <a:rPr lang="pt-BR" sz="2500" b="1" dirty="0"/>
              <a:t>DE JANEIRO A SETEMBRO DE 2019?</a:t>
            </a: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1FD0101E-1780-422E-9D2C-C1A8F7336F60}"/>
              </a:ext>
            </a:extLst>
          </p:cNvPr>
          <p:cNvSpPr/>
          <p:nvPr/>
        </p:nvSpPr>
        <p:spPr>
          <a:xfrm>
            <a:off x="717287" y="131576"/>
            <a:ext cx="304229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b="1" dirty="0"/>
              <a:t>FUNDEB</a:t>
            </a:r>
            <a:endParaRPr lang="pt-BR" sz="5400" dirty="0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BCBAF4E6-7A98-41C0-85B6-E958E38A6F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4274578"/>
              </p:ext>
            </p:extLst>
          </p:nvPr>
        </p:nvGraphicFramePr>
        <p:xfrm>
          <a:off x="160518" y="1156953"/>
          <a:ext cx="2762288" cy="43513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8607">
                  <a:extLst>
                    <a:ext uri="{9D8B030D-6E8A-4147-A177-3AD203B41FA5}">
                      <a16:colId xmlns:a16="http://schemas.microsoft.com/office/drawing/2014/main" val="2615437096"/>
                    </a:ext>
                  </a:extLst>
                </a:gridCol>
                <a:gridCol w="1493681">
                  <a:extLst>
                    <a:ext uri="{9D8B030D-6E8A-4147-A177-3AD203B41FA5}">
                      <a16:colId xmlns:a16="http://schemas.microsoft.com/office/drawing/2014/main" val="185062517"/>
                    </a:ext>
                  </a:extLst>
                </a:gridCol>
              </a:tblGrid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Alvarães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12.147.651,27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8188892"/>
                  </a:ext>
                </a:extLst>
              </a:tr>
              <a:tr h="211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Amaturá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   7.135.647,13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947361912"/>
                  </a:ext>
                </a:extLst>
              </a:tr>
              <a:tr h="211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Anama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   5.206.163,43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869344454"/>
                  </a:ext>
                </a:extLst>
              </a:tr>
              <a:tr h="211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Anori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   6.492.401,69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4293485053"/>
                  </a:ext>
                </a:extLst>
              </a:tr>
              <a:tr h="211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Apui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   5.496.317,98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4169001429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Atalaia do Norte 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11.822.564,75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427172245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Autazes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23.521.184,86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1287463837"/>
                  </a:ext>
                </a:extLst>
              </a:tr>
              <a:tr h="211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Barcelos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   8.359.560,01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808755497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Barreirinha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26.157.891,85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2481087053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Benjamin Constant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27.979.653,04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909976039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Beruri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15.386.824,41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4053961683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Boa Vista do Ramos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10.461.009,13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923903722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Boca do Acre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13.971.809,53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205610866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Borba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21.060.136,63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498728100"/>
                  </a:ext>
                </a:extLst>
              </a:tr>
              <a:tr h="211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Caapiranga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   7.969.466,42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584462538"/>
                  </a:ext>
                </a:extLst>
              </a:tr>
              <a:tr h="211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Canutama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   6.082.729,89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1279710254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Carauari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13.826.466,04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1517446338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Careiro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20.954.880,22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966020120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Careiro da Várzea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10.774.811,13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2721054606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Coari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35.043.992,88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1695648016"/>
                  </a:ext>
                </a:extLst>
              </a:tr>
              <a:tr h="211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Codajas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   8.936.054,52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2334365012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39F9D0A8-9CF0-457A-B450-F024B4FF0D0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8657645"/>
              </p:ext>
            </p:extLst>
          </p:nvPr>
        </p:nvGraphicFramePr>
        <p:xfrm>
          <a:off x="3128661" y="1142584"/>
          <a:ext cx="2544480" cy="43513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9568">
                  <a:extLst>
                    <a:ext uri="{9D8B030D-6E8A-4147-A177-3AD203B41FA5}">
                      <a16:colId xmlns:a16="http://schemas.microsoft.com/office/drawing/2014/main" val="3451275195"/>
                    </a:ext>
                  </a:extLst>
                </a:gridCol>
                <a:gridCol w="1714912">
                  <a:extLst>
                    <a:ext uri="{9D8B030D-6E8A-4147-A177-3AD203B41FA5}">
                      <a16:colId xmlns:a16="http://schemas.microsoft.com/office/drawing/2014/main" val="1504493774"/>
                    </a:ext>
                  </a:extLst>
                </a:gridCol>
              </a:tblGrid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Eirunepé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18.289.676,43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2563391312"/>
                  </a:ext>
                </a:extLst>
              </a:tr>
              <a:tr h="211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Envira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   8.428.354,51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1291248829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Fonte Boa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17.187.640,28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253367029"/>
                  </a:ext>
                </a:extLst>
              </a:tr>
              <a:tr h="211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Guajará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   6.855.216,04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600037424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Humaitá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24.758.485,53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312595416"/>
                  </a:ext>
                </a:extLst>
              </a:tr>
              <a:tr h="211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Ipixuna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   7.950.638,24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891572956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Iranduba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36.286.358,10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010556611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Itacoatiara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51.917.048,00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2574238882"/>
                  </a:ext>
                </a:extLst>
              </a:tr>
              <a:tr h="211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Itamarati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   7.558.760,50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857815234"/>
                  </a:ext>
                </a:extLst>
              </a:tr>
              <a:tr h="211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Itapiranga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   4.779.996,53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2304795139"/>
                  </a:ext>
                </a:extLst>
              </a:tr>
              <a:tr h="211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Japura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   7.779.132,22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1590985149"/>
                  </a:ext>
                </a:extLst>
              </a:tr>
              <a:tr h="211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Jurua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   8.021.919,73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708865743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Jutaí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20.298.984,53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647916438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Labrea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22.066.518,58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997356546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Manacapuru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46.344.195,76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1693155173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Manaquiri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12.676.600,39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2644453969"/>
                  </a:ext>
                </a:extLst>
              </a:tr>
              <a:tr h="21154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Manaus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629.659.171,64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1847928467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Manicoré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26.342.195,79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149285269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Maraã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14.495.956,03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191688375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Maués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35.098.133,62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323035273"/>
                  </a:ext>
                </a:extLst>
              </a:tr>
              <a:tr h="204535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Nhamundá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10.509.625,95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44" marR="5844" marT="5844" marB="0" anchor="b"/>
                </a:tc>
                <a:extLst>
                  <a:ext uri="{0D108BD9-81ED-4DB2-BD59-A6C34878D82A}">
                    <a16:rowId xmlns:a16="http://schemas.microsoft.com/office/drawing/2014/main" val="4015966219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236F4C2D-3D3C-4FF1-AF9D-2D09B09376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0401228"/>
              </p:ext>
            </p:extLst>
          </p:nvPr>
        </p:nvGraphicFramePr>
        <p:xfrm>
          <a:off x="5800091" y="1126950"/>
          <a:ext cx="3216957" cy="43513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8417">
                  <a:extLst>
                    <a:ext uri="{9D8B030D-6E8A-4147-A177-3AD203B41FA5}">
                      <a16:colId xmlns:a16="http://schemas.microsoft.com/office/drawing/2014/main" val="2324534497"/>
                    </a:ext>
                  </a:extLst>
                </a:gridCol>
                <a:gridCol w="1588540">
                  <a:extLst>
                    <a:ext uri="{9D8B030D-6E8A-4147-A177-3AD203B41FA5}">
                      <a16:colId xmlns:a16="http://schemas.microsoft.com/office/drawing/2014/main" val="1198623966"/>
                    </a:ext>
                  </a:extLst>
                </a:gridCol>
              </a:tblGrid>
              <a:tr h="214866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Nova Olinda do Norte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17.226.628,76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1513198821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Novo Airão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   8.295.397,09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3437857589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Novo Aripuanã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   8.569.778,27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3324268865"/>
                  </a:ext>
                </a:extLst>
              </a:tr>
              <a:tr h="214866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Parintins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49.928.735,29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2499643290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Pauini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   9.387.135,47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3153489893"/>
                  </a:ext>
                </a:extLst>
              </a:tr>
              <a:tr h="214866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Presidente Figueiredo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23.814.391,26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123345554"/>
                  </a:ext>
                </a:extLst>
              </a:tr>
              <a:tr h="214866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Rio Preto da Eva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16.384.847,05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3948232333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Santa Isabel do Rio Negro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   6.272.831,13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3412544062"/>
                  </a:ext>
                </a:extLst>
              </a:tr>
              <a:tr h="202588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Santo Antonio do Içá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17.075.847,40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1346139725"/>
                  </a:ext>
                </a:extLst>
              </a:tr>
              <a:tr h="214866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São Gabriel da Cachoeira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29.768.353,86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340262854"/>
                  </a:ext>
                </a:extLst>
              </a:tr>
              <a:tr h="214866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São Paulo de Olivença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24.002.639,54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3881314997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São Sebastião do Uatumã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   3.683.987,60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1586867460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Silves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   6.314.214,68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2324801111"/>
                  </a:ext>
                </a:extLst>
              </a:tr>
              <a:tr h="214866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Tabatinga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37.295.788,32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1290234456"/>
                  </a:ext>
                </a:extLst>
              </a:tr>
              <a:tr h="214866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Tapauá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11.550.719,62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3563887155"/>
                  </a:ext>
                </a:extLst>
              </a:tr>
              <a:tr h="214866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Tefé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41.075.334,56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2405291372"/>
                  </a:ext>
                </a:extLst>
              </a:tr>
              <a:tr h="214866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Tonantins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12.682.950,43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3225344500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Uarini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   9.665.732,17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3982963703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Urucará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 R$            8.389.405,00 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2852776172"/>
                  </a:ext>
                </a:extLst>
              </a:tr>
              <a:tr h="222233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>
                          <a:effectLst/>
                        </a:rPr>
                        <a:t>Urucurituba</a:t>
                      </a:r>
                      <a:endParaRPr lang="pt-BR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u="none" strike="noStrike" dirty="0">
                          <a:effectLst/>
                        </a:rPr>
                        <a:t> R$            8.117.428,82 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139" marR="6139" marT="6139" marB="0" anchor="b"/>
                </a:tc>
                <a:extLst>
                  <a:ext uri="{0D108BD9-81ED-4DB2-BD59-A6C34878D82A}">
                    <a16:rowId xmlns:a16="http://schemas.microsoft.com/office/drawing/2014/main" val="836794724"/>
                  </a:ext>
                </a:extLst>
              </a:tr>
            </a:tbl>
          </a:graphicData>
        </a:graphic>
      </p:graphicFrame>
      <p:sp>
        <p:nvSpPr>
          <p:cNvPr id="9" name="Retângulo 8">
            <a:extLst>
              <a:ext uri="{FF2B5EF4-FFF2-40B4-BE49-F238E27FC236}">
                <a16:creationId xmlns:a16="http://schemas.microsoft.com/office/drawing/2014/main" id="{BF0A56FE-51BF-44F0-A9FF-2FFD9AD86D39}"/>
              </a:ext>
            </a:extLst>
          </p:cNvPr>
          <p:cNvSpPr/>
          <p:nvPr/>
        </p:nvSpPr>
        <p:spPr>
          <a:xfrm>
            <a:off x="2874968" y="5601734"/>
            <a:ext cx="3051865" cy="32316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pt-BR" sz="1500" b="1" dirty="0">
                <a:solidFill>
                  <a:srgbClr val="000000"/>
                </a:solidFill>
                <a:latin typeface="Calibri" panose="020F0502020204030204" pitchFamily="34" charset="0"/>
              </a:rPr>
              <a:t>AMAZONAS</a:t>
            </a:r>
            <a:r>
              <a:rPr lang="pt-BR" sz="1500" dirty="0"/>
              <a:t> </a:t>
            </a:r>
            <a:r>
              <a:rPr lang="pt-BR" sz="1500" dirty="0">
                <a:solidFill>
                  <a:srgbClr val="000000"/>
                </a:solidFill>
                <a:latin typeface="Calibri" panose="020F0502020204030204" pitchFamily="34" charset="0"/>
              </a:rPr>
              <a:t> R$   1.324.171.764,32 </a:t>
            </a:r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val="23573111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>
            <a:extLst>
              <a:ext uri="{FF2B5EF4-FFF2-40B4-BE49-F238E27FC236}">
                <a16:creationId xmlns:a16="http://schemas.microsoft.com/office/drawing/2014/main" id="{2F63E1E2-8BA5-4116-B0B4-6CC500C3446F}"/>
              </a:ext>
            </a:extLst>
          </p:cNvPr>
          <p:cNvSpPr/>
          <p:nvPr/>
        </p:nvSpPr>
        <p:spPr>
          <a:xfrm>
            <a:off x="0" y="8625"/>
            <a:ext cx="9143999" cy="82813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234E0067-E18B-4F68-89DB-51C2D9A236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822855"/>
            <a:ext cx="9144000" cy="6023394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4006B15F-ED4D-4B83-A6D5-760AF5D38C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461" y="-17252"/>
            <a:ext cx="2553419" cy="938276"/>
          </a:xfrm>
          <a:prstGeom prst="rect">
            <a:avLst/>
          </a:prstGeom>
        </p:spPr>
      </p:pic>
      <p:pic>
        <p:nvPicPr>
          <p:cNvPr id="3" name="Imagem 2">
            <a:extLst>
              <a:ext uri="{FF2B5EF4-FFF2-40B4-BE49-F238E27FC236}">
                <a16:creationId xmlns:a16="http://schemas.microsoft.com/office/drawing/2014/main" id="{D72C60F1-3645-4BED-8B05-9572A64CEA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801" y="978"/>
            <a:ext cx="561994" cy="831543"/>
          </a:xfrm>
          <a:prstGeom prst="rect">
            <a:avLst/>
          </a:prstGeom>
        </p:spPr>
      </p:pic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5A71CDA0-B4FC-45D9-8072-AE2D006B3E3E}"/>
              </a:ext>
            </a:extLst>
          </p:cNvPr>
          <p:cNvGraphicFramePr>
            <a:graphicFrameLocks noGrp="1"/>
          </p:cNvGraphicFramePr>
          <p:nvPr/>
        </p:nvGraphicFramePr>
        <p:xfrm>
          <a:off x="129396" y="1818369"/>
          <a:ext cx="8859330" cy="121593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90446">
                  <a:extLst>
                    <a:ext uri="{9D8B030D-6E8A-4147-A177-3AD203B41FA5}">
                      <a16:colId xmlns:a16="http://schemas.microsoft.com/office/drawing/2014/main" val="990743885"/>
                    </a:ext>
                  </a:extLst>
                </a:gridCol>
                <a:gridCol w="1250830">
                  <a:extLst>
                    <a:ext uri="{9D8B030D-6E8A-4147-A177-3AD203B41FA5}">
                      <a16:colId xmlns:a16="http://schemas.microsoft.com/office/drawing/2014/main" val="2454477850"/>
                    </a:ext>
                  </a:extLst>
                </a:gridCol>
                <a:gridCol w="1257626">
                  <a:extLst>
                    <a:ext uri="{9D8B030D-6E8A-4147-A177-3AD203B41FA5}">
                      <a16:colId xmlns:a16="http://schemas.microsoft.com/office/drawing/2014/main" val="486794187"/>
                    </a:ext>
                  </a:extLst>
                </a:gridCol>
                <a:gridCol w="1302656">
                  <a:extLst>
                    <a:ext uri="{9D8B030D-6E8A-4147-A177-3AD203B41FA5}">
                      <a16:colId xmlns:a16="http://schemas.microsoft.com/office/drawing/2014/main" val="4291466080"/>
                    </a:ext>
                  </a:extLst>
                </a:gridCol>
                <a:gridCol w="1320300">
                  <a:extLst>
                    <a:ext uri="{9D8B030D-6E8A-4147-A177-3AD203B41FA5}">
                      <a16:colId xmlns:a16="http://schemas.microsoft.com/office/drawing/2014/main" val="320326179"/>
                    </a:ext>
                  </a:extLst>
                </a:gridCol>
                <a:gridCol w="1268736">
                  <a:extLst>
                    <a:ext uri="{9D8B030D-6E8A-4147-A177-3AD203B41FA5}">
                      <a16:colId xmlns:a16="http://schemas.microsoft.com/office/drawing/2014/main" val="108082055"/>
                    </a:ext>
                  </a:extLst>
                </a:gridCol>
                <a:gridCol w="1268736">
                  <a:extLst>
                    <a:ext uri="{9D8B030D-6E8A-4147-A177-3AD203B41FA5}">
                      <a16:colId xmlns:a16="http://schemas.microsoft.com/office/drawing/2014/main" val="3229614259"/>
                    </a:ext>
                  </a:extLst>
                </a:gridCol>
              </a:tblGrid>
              <a:tr h="2920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RECURSOS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JANEIRO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FEVEREIRO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MARÇO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ABRIL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effectLst/>
                        </a:rPr>
                        <a:t>MAIO</a:t>
                      </a:r>
                      <a:endParaRPr lang="pt-BR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JUNHO</a:t>
                      </a: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313230"/>
                  </a:ext>
                </a:extLst>
              </a:tr>
              <a:tr h="2920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MUNICÍPIOS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R$ 236.971.514,01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R$ 193.287.805,76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R$ 169.569.022,39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R$ 186.655.617,35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R$ 188.978.275,88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R$ 153.084.323,16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099886"/>
                  </a:ext>
                </a:extLst>
              </a:tr>
              <a:tr h="2920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GOVERNO AM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R$ 189.069.600,04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R$ 153.442.662,55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R$ 134.658.100,05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R$ 149.047.628,07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R$ 150.010.075,94 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R$ 121.636.894,55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350221"/>
                  </a:ext>
                </a:extLst>
              </a:tr>
              <a:tr h="2920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R$ 426.041.114,05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R$ 346.730.468,31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R$ 304.227.122,44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R$ 335.703.245,42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R$ 338.988.351,82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R$ 274.721.217,71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619518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3BC521BF-ECFA-45F9-96ED-A00DEF5B640F}"/>
              </a:ext>
            </a:extLst>
          </p:cNvPr>
          <p:cNvGraphicFramePr>
            <a:graphicFrameLocks noGrp="1"/>
          </p:cNvGraphicFramePr>
          <p:nvPr/>
        </p:nvGraphicFramePr>
        <p:xfrm>
          <a:off x="1963477" y="5182920"/>
          <a:ext cx="5813450" cy="12591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6725">
                  <a:extLst>
                    <a:ext uri="{9D8B030D-6E8A-4147-A177-3AD203B41FA5}">
                      <a16:colId xmlns:a16="http://schemas.microsoft.com/office/drawing/2014/main" val="2795316268"/>
                    </a:ext>
                  </a:extLst>
                </a:gridCol>
                <a:gridCol w="2906725">
                  <a:extLst>
                    <a:ext uri="{9D8B030D-6E8A-4147-A177-3AD203B41FA5}">
                      <a16:colId xmlns:a16="http://schemas.microsoft.com/office/drawing/2014/main" val="3508907256"/>
                    </a:ext>
                  </a:extLst>
                </a:gridCol>
              </a:tblGrid>
              <a:tr h="3216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MUNICÍPIOS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303" marR="9303" marT="9303" marB="44649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R$ 1.665.593.971,53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61761877"/>
                  </a:ext>
                </a:extLst>
              </a:tr>
              <a:tr h="321699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GOVERNO AM</a:t>
                      </a:r>
                      <a:endParaRPr lang="pt-BR" sz="2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303" marR="9303" marT="9303" marB="44649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R$ 1.324.171.764,32 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3003019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u="none" strike="noStrike" dirty="0">
                          <a:effectLst/>
                        </a:rPr>
                        <a:t>TOTAL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R$ 2.989.765.735,85 </a:t>
                      </a:r>
                      <a:endParaRPr lang="pt-BR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06262315"/>
                  </a:ext>
                </a:extLst>
              </a:tr>
            </a:tbl>
          </a:graphicData>
        </a:graphic>
      </p:graphicFrame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D7573BA7-9A34-41D8-BD6A-10ABA0AB2FC9}"/>
              </a:ext>
            </a:extLst>
          </p:cNvPr>
          <p:cNvGraphicFramePr>
            <a:graphicFrameLocks noGrp="1"/>
          </p:cNvGraphicFramePr>
          <p:nvPr/>
        </p:nvGraphicFramePr>
        <p:xfrm>
          <a:off x="129396" y="3226585"/>
          <a:ext cx="8859331" cy="121593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1199072">
                  <a:extLst>
                    <a:ext uri="{9D8B030D-6E8A-4147-A177-3AD203B41FA5}">
                      <a16:colId xmlns:a16="http://schemas.microsoft.com/office/drawing/2014/main" val="990743885"/>
                    </a:ext>
                  </a:extLst>
                </a:gridCol>
                <a:gridCol w="1259457">
                  <a:extLst>
                    <a:ext uri="{9D8B030D-6E8A-4147-A177-3AD203B41FA5}">
                      <a16:colId xmlns:a16="http://schemas.microsoft.com/office/drawing/2014/main" val="2454477850"/>
                    </a:ext>
                  </a:extLst>
                </a:gridCol>
                <a:gridCol w="1240373">
                  <a:extLst>
                    <a:ext uri="{9D8B030D-6E8A-4147-A177-3AD203B41FA5}">
                      <a16:colId xmlns:a16="http://schemas.microsoft.com/office/drawing/2014/main" val="486794187"/>
                    </a:ext>
                  </a:extLst>
                </a:gridCol>
                <a:gridCol w="1302657">
                  <a:extLst>
                    <a:ext uri="{9D8B030D-6E8A-4147-A177-3AD203B41FA5}">
                      <a16:colId xmlns:a16="http://schemas.microsoft.com/office/drawing/2014/main" val="4291466080"/>
                    </a:ext>
                  </a:extLst>
                </a:gridCol>
                <a:gridCol w="1320300">
                  <a:extLst>
                    <a:ext uri="{9D8B030D-6E8A-4147-A177-3AD203B41FA5}">
                      <a16:colId xmlns:a16="http://schemas.microsoft.com/office/drawing/2014/main" val="320326179"/>
                    </a:ext>
                  </a:extLst>
                </a:gridCol>
                <a:gridCol w="1268736">
                  <a:extLst>
                    <a:ext uri="{9D8B030D-6E8A-4147-A177-3AD203B41FA5}">
                      <a16:colId xmlns:a16="http://schemas.microsoft.com/office/drawing/2014/main" val="108082055"/>
                    </a:ext>
                  </a:extLst>
                </a:gridCol>
                <a:gridCol w="1268736">
                  <a:extLst>
                    <a:ext uri="{9D8B030D-6E8A-4147-A177-3AD203B41FA5}">
                      <a16:colId xmlns:a16="http://schemas.microsoft.com/office/drawing/2014/main" val="1480625691"/>
                    </a:ext>
                  </a:extLst>
                </a:gridCol>
              </a:tblGrid>
              <a:tr h="2920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b="1" u="none" strike="noStrike" dirty="0">
                          <a:effectLst/>
                        </a:rPr>
                        <a:t>RECURSOS</a:t>
                      </a:r>
                      <a:endParaRPr lang="pt-BR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JULHO</a:t>
                      </a: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AGOSTO</a:t>
                      </a: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SETEMBRO</a:t>
                      </a: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OUTUBRO</a:t>
                      </a: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NOVEMBRO</a:t>
                      </a: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DEZEMBRO</a:t>
                      </a:r>
                    </a:p>
                  </a:txBody>
                  <a:tcPr marL="9303" marR="9303" marT="9303" marB="44649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7313230"/>
                  </a:ext>
                </a:extLst>
              </a:tr>
              <a:tr h="2920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MUNICÍPIOS</a:t>
                      </a:r>
                      <a:endParaRPr lang="pt-BR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R$ 185.284.963,71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R$ 186.953.249,81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R$ 164.809.199,46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7099886"/>
                  </a:ext>
                </a:extLst>
              </a:tr>
              <a:tr h="2920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GOVERNO AM</a:t>
                      </a:r>
                      <a:endParaRPr lang="pt-BR" sz="1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R$ 147.118.915,18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148.383.076,02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R$ 130.804.811,92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pt-BR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350221"/>
                  </a:ext>
                </a:extLst>
              </a:tr>
              <a:tr h="29207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600" b="1" u="none" strike="noStrike" dirty="0">
                          <a:effectLst/>
                        </a:rPr>
                        <a:t>TOTAL</a:t>
                      </a:r>
                      <a:endParaRPr lang="pt-BR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03" marR="9303" marT="9303" marB="44649" anchor="b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R$ 332.403.878,89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R$ 335.336.325,83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R$ 295.614.011,38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1619518"/>
                  </a:ext>
                </a:extLst>
              </a:tr>
            </a:tbl>
          </a:graphicData>
        </a:graphic>
      </p:graphicFrame>
      <p:sp>
        <p:nvSpPr>
          <p:cNvPr id="13" name="Retângulo 12">
            <a:extLst>
              <a:ext uri="{FF2B5EF4-FFF2-40B4-BE49-F238E27FC236}">
                <a16:creationId xmlns:a16="http://schemas.microsoft.com/office/drawing/2014/main" id="{CA21D0CA-0310-470B-9FF0-E6AA8E41D3EE}"/>
              </a:ext>
            </a:extLst>
          </p:cNvPr>
          <p:cNvSpPr/>
          <p:nvPr/>
        </p:nvSpPr>
        <p:spPr>
          <a:xfrm>
            <a:off x="311164" y="1049314"/>
            <a:ext cx="84791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EVOLUÇÃO </a:t>
            </a:r>
            <a:r>
              <a:rPr lang="pt-BR" sz="40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FUNDEB</a:t>
            </a:r>
            <a:r>
              <a:rPr lang="pt-B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– 2019</a:t>
            </a: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B6C62F0C-C90C-4B5A-AB3C-AB68C07D5BCB}"/>
              </a:ext>
            </a:extLst>
          </p:cNvPr>
          <p:cNvSpPr/>
          <p:nvPr/>
        </p:nvSpPr>
        <p:spPr>
          <a:xfrm>
            <a:off x="1816401" y="4510711"/>
            <a:ext cx="546867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GERAL </a:t>
            </a:r>
            <a:r>
              <a:rPr lang="pt-BR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FUNDEB</a:t>
            </a:r>
            <a:r>
              <a:rPr lang="pt-BR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2019</a:t>
            </a:r>
          </a:p>
        </p:txBody>
      </p:sp>
    </p:spTree>
    <p:extLst>
      <p:ext uri="{BB962C8B-B14F-4D97-AF65-F5344CB8AC3E}">
        <p14:creationId xmlns:p14="http://schemas.microsoft.com/office/powerpoint/2010/main" val="39227435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611</TotalTime>
  <Words>616</Words>
  <Application>Microsoft Office PowerPoint</Application>
  <PresentationFormat>Apresentação na tela (4:3)</PresentationFormat>
  <Paragraphs>243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Verdana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TahanLegion</dc:creator>
  <cp:lastModifiedBy>Anderson Sales da Cunha</cp:lastModifiedBy>
  <cp:revision>67</cp:revision>
  <dcterms:created xsi:type="dcterms:W3CDTF">2019-02-05T15:51:45Z</dcterms:created>
  <dcterms:modified xsi:type="dcterms:W3CDTF">2019-10-02T21:13:21Z</dcterms:modified>
</cp:coreProperties>
</file>